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>
          <p15:clr>
            <a:srgbClr val="A4A3A4"/>
          </p15:clr>
        </p15:guide>
        <p15:guide id="2" pos="71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00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F625BB2-08EC-4F81-AE47-4D9F7C913450}" type="datetimeFigureOut">
              <a:rPr lang="en-US" altLang="zh-CN"/>
              <a:t>2/29/2024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F154411-6D0A-49A7-81D8-9A845F50F6F8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A8B79E-8C2D-47E1-FF21-88BEC7CE57EE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622225-F188-66D8-D891-446CBE6E2A12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C0B34B-C309-F726-2C9F-B67E016A79D3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A0B9B4-E883-ACE4-EF54-C539BC547236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973692-28D4-98CB-7D8B-63B69312C693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64C891-8973-64BA-9259-623B6C8A82B6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2AAEFB-F257-008D-67D0-E3522C6ED5A1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1CEEB3-1DD0-838C-7C54-5470815C281C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F95B07-30E4-30CB-B3F0-BF66CB15D05B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4DA778-22B1-3FFA-F016-8D94F38B8B0C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20381C-A0FB-1F29-1444-5303CFE15FC6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1BE960-3DBF-865E-B578-D9B639D1CBD5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A2AED0-7027-E32B-57E6-38E51AC90B5C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2A9938-8E69-8C23-DC7F-330A3A7AED3F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B0A42C-5963-CC74-73E0-AF8FCDF92087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552CE1-FEE3-188B-40AF-CCEA509280F7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2F2F6A-F079-F30B-9C60-438502D66FCA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56D3D4-9691-2865-D6A0-E6EB187908BE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D64C9B-C396-E5E0-ED37-93C5D9F42537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A12F2E-3469-8FAA-5A68-A37599BE4345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925986-462C-143F-05F1-E8452E0382CE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38B5D7-A7AF-437F-4AEC-E1E4CCB3ECA5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0E0E73-0BCC-AC78-A412-DA2BD337C4E6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AFBD24-D807-57DF-C672-1B5CBC04BC01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165D40-D075-DBE8-8540-3AED2388BA43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2D1B6D-C11B-BD73-8CDA-7A966DAE7D96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11FA6B-BD30-211F-EC84-30EFFD1842AF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53605A-6F96-B61F-82B4-BF0FC617533C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B6DF9F-6BD7-8A75-E62B-736CF3CE1E62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9F0EB8-922E-5E78-6670-C606D1771E85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zh-CN"/>
              <a:t>单击以编辑母版副标题样式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竖排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General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 bwMode="auto">
          <a:xfrm>
            <a:off x="1847850" y="2038349"/>
            <a:ext cx="7886700" cy="3467100"/>
          </a:xfrm>
        </p:spPr>
        <p:txBody>
          <a:bodyPr/>
          <a:lstStyle/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&amp;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AndObj" preserve="1" userDrawn="1">
  <p:cSld name="标题，文本与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 strike="noStrike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zh-CN" strike="noStrike"/>
              <a:t>单击此处编辑母版文本样式</a:t>
            </a:r>
            <a:endParaRPr/>
          </a:p>
          <a:p>
            <a:pPr lvl="1">
              <a:defRPr/>
            </a:pPr>
            <a:r>
              <a:rPr lang="zh-CN" strike="noStrike"/>
              <a:t>第二级</a:t>
            </a:r>
            <a:endParaRPr/>
          </a:p>
          <a:p>
            <a:pPr lvl="2">
              <a:defRPr/>
            </a:pPr>
            <a:r>
              <a:rPr lang="zh-CN" strike="noStrike"/>
              <a:t>第三级</a:t>
            </a:r>
            <a:endParaRPr/>
          </a:p>
          <a:p>
            <a:pPr lvl="3">
              <a:defRPr/>
            </a:pPr>
            <a:r>
              <a:rPr lang="zh-CN" strike="noStrike"/>
              <a:t>第四级</a:t>
            </a:r>
            <a:endParaRPr/>
          </a:p>
          <a:p>
            <a:pPr lvl="4">
              <a:defRPr/>
            </a:pPr>
            <a:r>
              <a:rPr lang="zh-CN" strike="noStrike"/>
              <a:t>第五级</a:t>
            </a:r>
            <a:endParaRPr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zh-CN" strike="noStrike"/>
              <a:t>单击此处编辑母版文本样式</a:t>
            </a:r>
            <a:endParaRPr/>
          </a:p>
          <a:p>
            <a:pPr lvl="1">
              <a:defRPr/>
            </a:pPr>
            <a:r>
              <a:rPr lang="zh-CN" strike="noStrike"/>
              <a:t>第二级</a:t>
            </a:r>
            <a:endParaRPr/>
          </a:p>
          <a:p>
            <a:pPr lvl="2">
              <a:defRPr/>
            </a:pPr>
            <a:r>
              <a:rPr lang="zh-CN" strike="noStrike"/>
              <a:t>第三级</a:t>
            </a:r>
            <a:endParaRPr/>
          </a:p>
          <a:p>
            <a:pPr lvl="3">
              <a:defRPr/>
            </a:pPr>
            <a:r>
              <a:rPr lang="zh-CN" strike="noStrike"/>
              <a:t>第四级</a:t>
            </a:r>
            <a:endParaRPr/>
          </a:p>
          <a:p>
            <a:pPr lvl="4">
              <a:defRPr/>
            </a:pPr>
            <a:r>
              <a:rPr lang="zh-CN" strike="noStrike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lvl="0">
              <a:defRPr/>
            </a:pPr>
            <a:endParaRPr lang="zh-CN" strike="noStri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lvl="0">
              <a:defRPr/>
            </a:pPr>
            <a:endParaRPr lang="zh-CN" strike="noStri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lvl="0">
              <a:defRPr/>
            </a:pPr>
            <a:fld id="{9A0DB2DC-4C9A-4742-B13C-FB6460FD3503}" type="slidenum">
              <a:rPr lang="zh-CN" strike="noStrike">
                <a:latin typeface="Arial"/>
                <a:ea typeface="宋体"/>
                <a:cs typeface="Arial"/>
              </a:rPr>
              <a:t>‹#›</a:t>
            </a:fld>
            <a:endParaRPr lang="zh-CN" strike="noStrik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8757478" y="6412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  <a:endParaRPr/>
          </a:p>
          <a:p>
            <a:pPr>
              <a:defRPr/>
            </a:pP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  <a:endParaRPr/>
          </a:p>
          <a:p>
            <a:pPr>
              <a:defRPr/>
            </a:pP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  <a:endParaRPr/>
          </a:p>
          <a:p>
            <a:pPr>
              <a:defRPr/>
            </a:pP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  <a:endParaRPr/>
          </a:p>
          <a:p>
            <a:pPr>
              <a:defRPr/>
            </a:pP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  <a:endParaRPr/>
          </a:p>
          <a:p>
            <a:pPr>
              <a:defRPr/>
            </a:pP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  <a:endParaRPr/>
          </a:p>
          <a:p>
            <a:pPr>
              <a:defRPr/>
            </a:pP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  <a:endParaRPr/>
          </a:p>
          <a:p>
            <a:pPr>
              <a:defRPr/>
            </a:pP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  <a:endParaRPr/>
          </a:p>
          <a:p>
            <a:pPr>
              <a:defRPr/>
            </a:pPr>
            <a:r>
              <a:rPr lang="zh-CN" sz="10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/>
          </a:p>
          <a:p>
            <a:pPr>
              <a:defRPr/>
            </a:pPr>
            <a:r>
              <a:rPr lang="en-US" sz="10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sz="10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923C4F-A2F8-4751-B828-D79BBA9D5D97}" type="datetimeFigureOut">
              <a:rPr lang="en-US" altLang="zh-CN">
                <a:solidFill>
                  <a:prstClr val="black">
                    <a:tint val="75000"/>
                  </a:prstClr>
                </a:solidFill>
              </a:rPr>
              <a:t>2/29/2024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523DCD-4C79-4B52-A674-233DC12F4145}" type="slidenum">
              <a:rPr lang="zh-CN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第一题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机器人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pic>
        <p:nvPicPr>
          <p:cNvPr id="5" name="图片 4" descr="截屏2023-03-03 11.55.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91235" y="1530350"/>
            <a:ext cx="10553700" cy="3481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n, m &lt;= 5000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1527175" y="2224405"/>
            <a:ext cx="6497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800"/>
              <a:t>从每个点出发</a:t>
            </a:r>
            <a:r>
              <a:rPr lang="en-US" sz="2800"/>
              <a:t>dfs</a:t>
            </a:r>
            <a:r>
              <a:rPr lang="zh-CN" sz="2800"/>
              <a:t>，遍历其可以到达的点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n, m &lt;= 100000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1527175" y="2199640"/>
            <a:ext cx="113728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/>
              <a:t>- </a:t>
            </a:r>
            <a:r>
              <a:rPr lang="zh-CN" sz="3200"/>
              <a:t>做法一：拓扑排序时，队列里始终至多有一个点</a:t>
            </a:r>
            <a:endParaRPr/>
          </a:p>
          <a:p>
            <a:pPr>
              <a:defRPr/>
            </a:pPr>
            <a:endParaRPr lang="zh-CN" sz="3200"/>
          </a:p>
          <a:p>
            <a:pPr>
              <a:defRPr/>
            </a:pPr>
            <a:endParaRPr lang="zh-CN" sz="3200"/>
          </a:p>
          <a:p>
            <a:pPr>
              <a:defRPr/>
            </a:pPr>
            <a:r>
              <a:rPr lang="en-US" sz="3200"/>
              <a:t>- </a:t>
            </a:r>
            <a:r>
              <a:rPr lang="zh-CN" sz="3200"/>
              <a:t>做法二：</a:t>
            </a:r>
            <a:r>
              <a:rPr lang="en-US" sz="3200"/>
              <a:t>DAG</a:t>
            </a:r>
            <a:r>
              <a:rPr lang="zh-CN" sz="3200"/>
              <a:t>最长路为</a:t>
            </a:r>
            <a:r>
              <a:rPr lang="en-US" sz="3200"/>
              <a:t>n - 1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pic>
        <p:nvPicPr>
          <p:cNvPr id="2" name="图片 1" descr="截屏2023-03-03 14.38.1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83485" y="758190"/>
            <a:ext cx="7920355" cy="5340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第三题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规划路线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pic>
        <p:nvPicPr>
          <p:cNvPr id="5" name="图片 4" descr="截屏2023-03-03 14.40.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57300" y="1763395"/>
            <a:ext cx="10039350" cy="32531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部分得分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1656715" y="1998345"/>
            <a:ext cx="100920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600"/>
              <a:t>测试点</a:t>
            </a:r>
            <a:r>
              <a:rPr lang="en-US" sz="3600"/>
              <a:t>1-5: n&lt;=500</a:t>
            </a:r>
            <a:endParaRPr/>
          </a:p>
          <a:p>
            <a:pPr>
              <a:defRPr/>
            </a:pPr>
            <a:r>
              <a:rPr lang="en-US" sz="3600"/>
              <a:t>- floyd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zh-CN" sz="3600"/>
              <a:t>测试点</a:t>
            </a:r>
            <a:r>
              <a:rPr lang="en-US" sz="3600"/>
              <a:t>6-7: k=2</a:t>
            </a:r>
            <a:endParaRPr/>
          </a:p>
          <a:p>
            <a:pPr>
              <a:defRPr/>
            </a:pPr>
            <a:r>
              <a:rPr lang="en-US" sz="3600"/>
              <a:t>- dij</a:t>
            </a:r>
            <a:endParaRPr/>
          </a:p>
          <a:p>
            <a:pPr>
              <a:defRPr/>
            </a:pPr>
            <a:endParaRPr lang="en-US" sz="3600"/>
          </a:p>
          <a:p>
            <a:pPr>
              <a:defRPr/>
            </a:pPr>
            <a:r>
              <a:rPr lang="zh-CN" sz="3600"/>
              <a:t>其实不用分算法讨论，测试点</a:t>
            </a:r>
            <a:r>
              <a:rPr lang="en-US" sz="3600"/>
              <a:t>1-5</a:t>
            </a:r>
            <a:r>
              <a:rPr lang="zh-CN" sz="3600"/>
              <a:t>也可以跑</a:t>
            </a:r>
            <a:r>
              <a:rPr lang="en-US" sz="3600"/>
              <a:t>dij</a:t>
            </a:r>
            <a:r>
              <a:rPr lang="zh-CN" sz="3600"/>
              <a:t>，</a:t>
            </a:r>
            <a:r>
              <a:rPr lang="en-US" sz="3600"/>
              <a:t>k</a:t>
            </a:r>
            <a:r>
              <a:rPr lang="zh-CN" sz="3600"/>
              <a:t>次单源最短路即可，复杂度</a:t>
            </a:r>
            <a:r>
              <a:rPr lang="en-US" sz="3600"/>
              <a:t>O(nklogn)</a:t>
            </a:r>
            <a:endParaRPr lang="zh-CN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做法一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1656715" y="1998345"/>
            <a:ext cx="10092055" cy="64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600"/>
              <a:t>回顾：集合最短路</a:t>
            </a:r>
            <a:endParaRPr/>
          </a:p>
        </p:txBody>
      </p:sp>
      <p:pic>
        <p:nvPicPr>
          <p:cNvPr id="2" name="图片 1" descr="截屏2023-03-03 14.47.5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84350" y="3016250"/>
            <a:ext cx="7491095" cy="32569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82550" indent="0">
              <a:buNone/>
              <a:defRPr/>
            </a:pPr>
            <a:r>
              <a:rPr lang="zh-CN"/>
              <a:t>将</a:t>
            </a:r>
            <a:r>
              <a:rPr lang="en-US"/>
              <a:t>k</a:t>
            </a:r>
            <a:r>
              <a:rPr lang="zh-CN"/>
              <a:t>个点分成两个规模为</a:t>
            </a:r>
            <a:r>
              <a:rPr lang="en-US"/>
              <a:t>k/2</a:t>
            </a:r>
            <a:r>
              <a:rPr lang="zh-CN"/>
              <a:t>的集合，跑集合最短路</a:t>
            </a:r>
            <a:endParaRPr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r>
              <a:rPr lang="zh-CN"/>
              <a:t>此时分在一个集合的点之间的最短路没求出</a:t>
            </a:r>
            <a:endParaRPr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r>
              <a:rPr lang="zh-CN"/>
              <a:t>如何修正这个问题？</a:t>
            </a: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MH_Entry_3"/>
          <p:cNvSpPr/>
          <p:nvPr/>
        </p:nvSpPr>
        <p:spPr bwMode="auto">
          <a:xfrm>
            <a:off x="944880" y="692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做法一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82550" indent="0">
              <a:buNone/>
              <a:defRPr/>
            </a:pPr>
            <a:r>
              <a:rPr lang="zh-CN"/>
              <a:t>修正</a:t>
            </a:r>
            <a:r>
              <a:rPr lang="en-US"/>
              <a:t>1</a:t>
            </a:r>
            <a:r>
              <a:rPr lang="zh-CN"/>
              <a:t>：分治</a:t>
            </a:r>
            <a:endParaRPr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r>
              <a:rPr lang="zh-CN"/>
              <a:t>修正</a:t>
            </a:r>
            <a:r>
              <a:rPr lang="en-US"/>
              <a:t>2</a:t>
            </a:r>
            <a:r>
              <a:rPr lang="zh-CN"/>
              <a:t>：随机分</a:t>
            </a:r>
            <a:r>
              <a:rPr lang="en-US"/>
              <a:t>10</a:t>
            </a:r>
            <a:r>
              <a:rPr lang="zh-CN"/>
              <a:t>组</a:t>
            </a:r>
            <a:endParaRPr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endParaRPr lang="zh-CN"/>
          </a:p>
          <a:p>
            <a:pPr marL="82550" indent="0">
              <a:buNone/>
              <a:defRPr/>
            </a:pPr>
            <a:r>
              <a:rPr lang="zh-CN"/>
              <a:t>修正</a:t>
            </a:r>
            <a:r>
              <a:rPr lang="en-US"/>
              <a:t>3:</a:t>
            </a:r>
            <a:r>
              <a:rPr lang="zh-CN"/>
              <a:t>二进制分组</a:t>
            </a: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MH_Entry_3"/>
          <p:cNvSpPr/>
          <p:nvPr/>
        </p:nvSpPr>
        <p:spPr bwMode="auto">
          <a:xfrm>
            <a:off x="944880" y="692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做法一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82550" indent="0">
              <a:buNone/>
              <a:defRPr/>
            </a:pPr>
            <a:r>
              <a:rPr lang="zh-CN" sz="3200"/>
              <a:t>考虑暴力：</a:t>
            </a:r>
            <a:r>
              <a:rPr lang="en-US" sz="3200"/>
              <a:t>dij</a:t>
            </a:r>
            <a:r>
              <a:rPr lang="zh-CN" sz="3200"/>
              <a:t>算法，</a:t>
            </a:r>
            <a:r>
              <a:rPr lang="en-US" sz="3200"/>
              <a:t>k</a:t>
            </a:r>
            <a:r>
              <a:rPr lang="zh-CN" sz="3200"/>
              <a:t>次单源最短路，求出每一个关键点到其他所有点的最短路</a:t>
            </a:r>
            <a:endParaRPr/>
          </a:p>
          <a:p>
            <a:pPr marL="82550" indent="0">
              <a:buNone/>
              <a:defRPr/>
            </a:pPr>
            <a:endParaRPr lang="zh-CN" sz="3200"/>
          </a:p>
          <a:p>
            <a:pPr marL="82550" indent="0">
              <a:buNone/>
              <a:defRPr/>
            </a:pPr>
            <a:r>
              <a:rPr lang="zh-CN" sz="3200"/>
              <a:t>时间复杂度</a:t>
            </a:r>
            <a:r>
              <a:rPr lang="en-US" sz="3200"/>
              <a:t>O(nklogn)</a:t>
            </a:r>
            <a:endParaRPr/>
          </a:p>
          <a:p>
            <a:pPr marL="82550" indent="0">
              <a:buNone/>
              <a:defRPr/>
            </a:pPr>
            <a:endParaRPr lang="en-US" sz="3200"/>
          </a:p>
          <a:p>
            <a:pPr marL="82550" indent="0">
              <a:buNone/>
              <a:defRPr/>
            </a:pPr>
            <a:r>
              <a:rPr lang="zh-CN" sz="3200"/>
              <a:t>考虑优化：假设目前求出的答案是</a:t>
            </a:r>
            <a:r>
              <a:rPr lang="en-US" sz="3200"/>
              <a:t>x</a:t>
            </a:r>
            <a:r>
              <a:rPr lang="zh-CN" sz="3200"/>
              <a:t>，能否减少后续的求解过程？</a:t>
            </a:r>
            <a:endParaRPr lang="en-US" sz="3200"/>
          </a:p>
          <a:p>
            <a:pPr marL="82550" indent="0">
              <a:buNone/>
              <a:defRPr/>
            </a:pPr>
            <a:endParaRPr lang="en-US" sz="3200"/>
          </a:p>
          <a:p>
            <a:pPr marL="82550" indent="0">
              <a:buNone/>
              <a:defRPr/>
            </a:pPr>
            <a:endParaRPr lang="zh-CN" sz="3200"/>
          </a:p>
          <a:p>
            <a:pPr marL="82550" indent="0">
              <a:buNone/>
              <a:defRPr/>
            </a:pPr>
            <a:endParaRPr lang="zh-CN" sz="320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MH_Entry_3"/>
          <p:cNvSpPr/>
          <p:nvPr/>
        </p:nvSpPr>
        <p:spPr bwMode="auto">
          <a:xfrm>
            <a:off x="944880" y="692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做法二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82550" indent="0">
              <a:buNone/>
              <a:defRPr/>
            </a:pPr>
            <a:r>
              <a:rPr lang="zh-CN" sz="3200"/>
              <a:t>考虑：由于贪心性质，</a:t>
            </a:r>
            <a:r>
              <a:rPr lang="en-US" sz="3200"/>
              <a:t>dij</a:t>
            </a:r>
            <a:r>
              <a:rPr lang="zh-CN" sz="3200"/>
              <a:t>算法求出的</a:t>
            </a:r>
            <a:r>
              <a:rPr lang="en-US" sz="3200"/>
              <a:t>dis</a:t>
            </a:r>
            <a:r>
              <a:rPr lang="zh-CN" sz="3200"/>
              <a:t>一定是非减的，那么在算法运行过程中，如果当前点的</a:t>
            </a:r>
            <a:r>
              <a:rPr lang="en-US" sz="3200"/>
              <a:t>dis&gt;=</a:t>
            </a:r>
            <a:r>
              <a:rPr lang="zh-CN" sz="3200"/>
              <a:t>目前的答案</a:t>
            </a:r>
            <a:r>
              <a:rPr lang="en-US" sz="3200"/>
              <a:t>x</a:t>
            </a:r>
            <a:r>
              <a:rPr lang="zh-CN" sz="3200"/>
              <a:t>，即可终止算法。</a:t>
            </a:r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MH_Entry_3"/>
          <p:cNvSpPr/>
          <p:nvPr/>
        </p:nvSpPr>
        <p:spPr bwMode="auto">
          <a:xfrm>
            <a:off x="944880" y="692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做法二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第一题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机器人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2" name="文本框 1"/>
          <p:cNvSpPr txBox="1"/>
          <p:nvPr/>
        </p:nvSpPr>
        <p:spPr bwMode="auto">
          <a:xfrm>
            <a:off x="1943735" y="2162810"/>
            <a:ext cx="7115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/>
              <a:t>100</a:t>
            </a:r>
            <a:r>
              <a:rPr lang="zh-CN" sz="2800"/>
              <a:t>分：</a:t>
            </a:r>
            <a:r>
              <a:rPr lang="en-US" sz="2800"/>
              <a:t>58 / 65</a:t>
            </a:r>
            <a:endParaRPr lang="zh-CN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pic>
        <p:nvPicPr>
          <p:cNvPr id="4" name="图片 3" descr="截屏2023-03-03 14.55.4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43100" y="0"/>
            <a:ext cx="862139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4413250" y="4780280"/>
            <a:ext cx="4982845" cy="383539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矩形 5"/>
          <p:cNvSpPr/>
          <p:nvPr/>
        </p:nvSpPr>
        <p:spPr bwMode="auto">
          <a:xfrm>
            <a:off x="3434080" y="2715259"/>
            <a:ext cx="340677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zh-CN" sz="3200"/>
              <a:t>考试前一天晚上验证数据范围</a:t>
            </a:r>
            <a:endParaRPr/>
          </a:p>
          <a:p>
            <a:pPr marL="0" indent="0">
              <a:buNone/>
              <a:defRPr/>
            </a:pPr>
            <a:endParaRPr lang="zh-CN" sz="3200"/>
          </a:p>
          <a:p>
            <a:pPr marL="0" indent="0">
              <a:buNone/>
              <a:defRPr/>
            </a:pPr>
            <a:r>
              <a:rPr lang="en-US" sz="3200"/>
              <a:t>- assert(x &gt;= 1 &amp;&amp; x &lt;= n)</a:t>
            </a:r>
            <a:r>
              <a:rPr lang="zh-CN" sz="3200"/>
              <a:t>发生了运行时错误</a:t>
            </a:r>
            <a:r>
              <a:rPr lang="en-US" sz="3200"/>
              <a:t>QAQ</a:t>
            </a:r>
            <a:endParaRPr/>
          </a:p>
          <a:p>
            <a:pPr marL="0" indent="0">
              <a:buNone/>
              <a:defRPr/>
            </a:pPr>
            <a:endParaRPr lang="en-US" sz="3200"/>
          </a:p>
          <a:p>
            <a:pPr marL="0" indent="0">
              <a:buNone/>
              <a:defRPr/>
            </a:pPr>
            <a:endParaRPr lang="en-US" sz="3200"/>
          </a:p>
          <a:p>
            <a:pPr marL="0" indent="0">
              <a:buNone/>
              <a:defRPr/>
            </a:pPr>
            <a:r>
              <a:rPr lang="zh-CN" sz="3200"/>
              <a:t>临时更改了题面，允许了编号为</a:t>
            </a:r>
            <a:r>
              <a:rPr lang="en-US" sz="3200"/>
              <a:t>0</a:t>
            </a:r>
            <a:r>
              <a:rPr lang="zh-CN" sz="3200"/>
              <a:t>的点</a:t>
            </a:r>
            <a:endParaRPr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闲谈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- 1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zh-CN" sz="3200"/>
              <a:t>甩锅：本题测试数据由</a:t>
            </a:r>
            <a:r>
              <a:rPr lang="en-US" sz="3200"/>
              <a:t>chatgpt</a:t>
            </a:r>
            <a:r>
              <a:rPr lang="zh-CN" sz="3200"/>
              <a:t>生成</a:t>
            </a:r>
            <a:endParaRPr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闲谈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- 2</a:t>
            </a:r>
            <a:endParaRPr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 bwMode="auto">
          <a:xfrm>
            <a:off x="963930" y="2054860"/>
            <a:ext cx="7664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第四题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分组</a:t>
            </a:r>
            <a:endParaRPr/>
          </a:p>
        </p:txBody>
      </p:sp>
      <p:pic>
        <p:nvPicPr>
          <p:cNvPr id="6" name="图片 5" descr="截屏2023-03-03 15.07.0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75765" y="1435735"/>
            <a:ext cx="9116060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subtask 1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：链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1156335" y="2289175"/>
            <a:ext cx="9879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/>
              <a:t>贪心：编号小的和大的匹配即可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subtask 2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：菊花图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1156335" y="2289175"/>
            <a:ext cx="9879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/>
              <a:t>随便匹配即可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case2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：只求距离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1156335" y="2289175"/>
            <a:ext cx="987996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/>
              <a:t>考虑在树中一条边对于答案的贡献，若其子树中有</a:t>
            </a:r>
            <a:r>
              <a:rPr lang="en-US" sz="3200"/>
              <a:t>x</a:t>
            </a:r>
            <a:r>
              <a:rPr lang="zh-CN" sz="3200"/>
              <a:t>个点，子树外有</a:t>
            </a:r>
            <a:r>
              <a:rPr lang="en-US" sz="3200"/>
              <a:t>y</a:t>
            </a:r>
            <a:r>
              <a:rPr lang="zh-CN" sz="3200"/>
              <a:t>个点，则其总贡献为：</a:t>
            </a:r>
            <a:endParaRPr/>
          </a:p>
          <a:p>
            <a:pPr>
              <a:defRPr/>
            </a:pPr>
            <a:endParaRPr lang="zh-CN" sz="3200"/>
          </a:p>
          <a:p>
            <a:pPr>
              <a:defRPr/>
            </a:pPr>
            <a:r>
              <a:rPr lang="en-US" sz="3200"/>
              <a:t>e[i].val * min(x, y)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pic>
        <p:nvPicPr>
          <p:cNvPr id="4" name="图片 3" descr="截屏2023-03-03 15.17.2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53720" y="1302385"/>
            <a:ext cx="11638280" cy="4253865"/>
          </a:xfrm>
          <a:prstGeom prst="rect">
            <a:avLst/>
          </a:prstGeom>
        </p:spPr>
      </p:pic>
      <p:sp>
        <p:nvSpPr>
          <p:cNvPr id="5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case2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：只求距离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case2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：只求距离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1156335" y="2289175"/>
            <a:ext cx="987996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/>
              <a:t>实际得分：</a:t>
            </a:r>
            <a:r>
              <a:rPr lang="en-US" sz="3200"/>
              <a:t>90</a:t>
            </a:r>
            <a:r>
              <a:rPr lang="zh-CN" sz="3200"/>
              <a:t>分（菊花图随便输出就对）</a:t>
            </a:r>
            <a:endParaRPr/>
          </a:p>
          <a:p>
            <a:pPr>
              <a:defRPr/>
            </a:pPr>
            <a:endParaRPr lang="zh-CN" sz="3200"/>
          </a:p>
          <a:p>
            <a:pPr>
              <a:defRPr/>
            </a:pPr>
            <a:endParaRPr lang="zh-CN" sz="3200"/>
          </a:p>
          <a:p>
            <a:pPr>
              <a:defRPr/>
            </a:pPr>
            <a:r>
              <a:rPr lang="zh-CN" sz="3200"/>
              <a:t>极限：</a:t>
            </a:r>
            <a:r>
              <a:rPr lang="en-US" sz="3200"/>
              <a:t>94</a:t>
            </a:r>
            <a:r>
              <a:rPr lang="zh-CN" sz="3200"/>
              <a:t>分（处理链的方案）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解法一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1155699" y="2118995"/>
            <a:ext cx="987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/>
              <a:t>从</a:t>
            </a:r>
            <a:r>
              <a:rPr lang="en-US" sz="3200"/>
              <a:t>1</a:t>
            </a:r>
            <a:r>
              <a:rPr lang="zh-CN" sz="3200"/>
              <a:t>出发做</a:t>
            </a:r>
            <a:r>
              <a:rPr lang="en-US" sz="3200"/>
              <a:t>dfs</a:t>
            </a:r>
            <a:r>
              <a:rPr lang="zh-CN" sz="3200"/>
              <a:t>，寻找一个点</a:t>
            </a:r>
            <a:r>
              <a:rPr lang="en-US" sz="3200"/>
              <a:t>x</a:t>
            </a:r>
            <a:r>
              <a:rPr lang="zh-CN" sz="3200"/>
              <a:t>，满足其任何一棵子树内的关键点，不超过</a:t>
            </a:r>
            <a:r>
              <a:rPr lang="en-US" sz="3200"/>
              <a:t>k/2</a:t>
            </a:r>
            <a:r>
              <a:rPr lang="zh-CN" sz="3200"/>
              <a:t>个</a:t>
            </a:r>
            <a:endParaRPr/>
          </a:p>
          <a:p>
            <a:pPr>
              <a:defRPr/>
            </a:pPr>
            <a:endParaRPr lang="zh-CN" sz="3200"/>
          </a:p>
          <a:p>
            <a:pPr>
              <a:defRPr/>
            </a:pPr>
            <a:r>
              <a:rPr lang="zh-CN" sz="3200"/>
              <a:t>将</a:t>
            </a:r>
            <a:r>
              <a:rPr lang="en-US" sz="3200"/>
              <a:t>x</a:t>
            </a:r>
            <a:r>
              <a:rPr lang="zh-CN" sz="3200"/>
              <a:t>作为根。不同子树内任意匹配即可</a:t>
            </a:r>
            <a:endParaRPr/>
          </a:p>
          <a:p>
            <a:pPr>
              <a:defRPr/>
            </a:pPr>
            <a:endParaRPr lang="zh-CN" sz="3200"/>
          </a:p>
          <a:p>
            <a:pPr>
              <a:defRPr/>
            </a:pPr>
            <a:r>
              <a:rPr lang="zh-CN" sz="3200"/>
              <a:t>需要用堆维护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部分分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- 1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1527175" y="2224405"/>
            <a:ext cx="64973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800"/>
              <a:t>对于测试点</a:t>
            </a:r>
            <a:r>
              <a:rPr lang="en-US" sz="2800"/>
              <a:t>1</a:t>
            </a:r>
            <a:r>
              <a:rPr lang="zh-CN" sz="2800"/>
              <a:t>，</a:t>
            </a:r>
            <a:r>
              <a:rPr lang="en-US" sz="2800"/>
              <a:t>k=1</a:t>
            </a:r>
            <a:endParaRPr/>
          </a:p>
          <a:p>
            <a:pPr>
              <a:defRPr/>
            </a:pPr>
            <a:r>
              <a:rPr lang="en-US" sz="2800"/>
              <a:t>- </a:t>
            </a:r>
            <a:r>
              <a:rPr lang="zh-CN" sz="2800"/>
              <a:t>答案只能为</a:t>
            </a:r>
            <a:r>
              <a:rPr lang="en-US" sz="2800"/>
              <a:t>1</a:t>
            </a:r>
            <a:endParaRPr/>
          </a:p>
          <a:p>
            <a:pPr>
              <a:defRPr/>
            </a:pPr>
            <a:endParaRPr lang="en-US" sz="2800"/>
          </a:p>
          <a:p>
            <a:pPr>
              <a:defRPr/>
            </a:pPr>
            <a:r>
              <a:rPr lang="zh-CN" sz="2800"/>
              <a:t>对于测试点</a:t>
            </a:r>
            <a:r>
              <a:rPr lang="en-US" sz="2800"/>
              <a:t>2-3</a:t>
            </a:r>
            <a:r>
              <a:rPr lang="zh-CN" sz="2800"/>
              <a:t>，</a:t>
            </a:r>
            <a:r>
              <a:rPr lang="en-US" sz="2800"/>
              <a:t>k=2</a:t>
            </a:r>
          </a:p>
          <a:p>
            <a:pPr>
              <a:defRPr/>
            </a:pPr>
            <a:r>
              <a:rPr lang="en-US" sz="2800"/>
              <a:t>- </a:t>
            </a:r>
            <a:r>
              <a:rPr lang="zh-CN" sz="2800"/>
              <a:t>答案只能为</a:t>
            </a:r>
            <a:r>
              <a:rPr lang="en-US" sz="2800"/>
              <a:t>2 / 4</a:t>
            </a:r>
          </a:p>
          <a:p>
            <a:pPr>
              <a:defRPr/>
            </a:pPr>
            <a:endParaRPr lang="en-US" sz="2800"/>
          </a:p>
          <a:p>
            <a:pPr>
              <a:defRPr/>
            </a:pPr>
            <a:r>
              <a:rPr lang="zh-CN" sz="2800"/>
              <a:t>对于测试点</a:t>
            </a:r>
            <a:r>
              <a:rPr lang="en-US" sz="2800"/>
              <a:t>4-6</a:t>
            </a:r>
            <a:r>
              <a:rPr lang="zh-CN" sz="2800"/>
              <a:t>，</a:t>
            </a:r>
            <a:r>
              <a:rPr lang="en-US" sz="2800"/>
              <a:t>m=1</a:t>
            </a:r>
            <a:endParaRPr/>
          </a:p>
          <a:p>
            <a:pPr>
              <a:defRPr/>
            </a:pPr>
            <a:r>
              <a:rPr lang="en-US" sz="2800"/>
              <a:t>- </a:t>
            </a:r>
            <a:r>
              <a:rPr lang="zh-CN" sz="2800"/>
              <a:t>只有一列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解法二</a:t>
            </a:r>
            <a:endParaRPr lang="en-US" sz="3600">
              <a:solidFill>
                <a:schemeClr val="bg1"/>
              </a:solidFill>
              <a:latin typeface="黑体"/>
              <a:ea typeface="黑体"/>
              <a:cs typeface="Arial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1155699" y="2118995"/>
            <a:ext cx="98799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3200"/>
              <a:t>从</a:t>
            </a:r>
            <a:r>
              <a:rPr lang="en-US" sz="3200"/>
              <a:t>1</a:t>
            </a:r>
            <a:r>
              <a:rPr lang="zh-CN" sz="3200"/>
              <a:t>出发</a:t>
            </a:r>
            <a:r>
              <a:rPr lang="en-US" sz="3200"/>
              <a:t>dfs</a:t>
            </a:r>
            <a:r>
              <a:rPr lang="zh-CN" sz="3200"/>
              <a:t>，记录遍历到每个点的时间</a:t>
            </a:r>
            <a:r>
              <a:rPr lang="en-US" sz="3200"/>
              <a:t>ti</a:t>
            </a:r>
            <a:endParaRPr/>
          </a:p>
          <a:p>
            <a:pPr>
              <a:defRPr/>
            </a:pPr>
            <a:endParaRPr lang="en-US" sz="3200"/>
          </a:p>
          <a:p>
            <a:pPr>
              <a:defRPr/>
            </a:pPr>
            <a:r>
              <a:rPr lang="zh-CN" sz="3200"/>
              <a:t>按</a:t>
            </a:r>
            <a:r>
              <a:rPr lang="en-US" sz="3200"/>
              <a:t>ti</a:t>
            </a:r>
            <a:r>
              <a:rPr lang="zh-CN" sz="3200"/>
              <a:t>从小到大排序</a:t>
            </a:r>
            <a:endParaRPr/>
          </a:p>
          <a:p>
            <a:pPr>
              <a:defRPr/>
            </a:pPr>
            <a:endParaRPr lang="zh-CN" sz="3200"/>
          </a:p>
          <a:p>
            <a:pPr>
              <a:defRPr/>
            </a:pPr>
            <a:r>
              <a:rPr lang="en-US" sz="3200"/>
              <a:t>ti_1</a:t>
            </a:r>
            <a:r>
              <a:rPr lang="zh-CN" sz="3200"/>
              <a:t>和</a:t>
            </a:r>
            <a:r>
              <a:rPr lang="en-US" sz="3200"/>
              <a:t>ti_{k/2+1}</a:t>
            </a:r>
            <a:r>
              <a:rPr lang="zh-CN" sz="3200"/>
              <a:t>匹配，</a:t>
            </a:r>
            <a:r>
              <a:rPr lang="en-US" sz="3200"/>
              <a:t>ti_2</a:t>
            </a:r>
            <a:r>
              <a:rPr lang="zh-CN" sz="3200"/>
              <a:t>和</a:t>
            </a:r>
            <a:r>
              <a:rPr lang="en-US" sz="3200"/>
              <a:t>ti_{k/2+2}</a:t>
            </a:r>
            <a:r>
              <a:rPr lang="zh-CN" sz="3200"/>
              <a:t>匹配</a:t>
            </a:r>
            <a:r>
              <a:rPr lang="en-US" sz="3200"/>
              <a:t>...</a:t>
            </a:r>
            <a:endParaRPr/>
          </a:p>
          <a:p>
            <a:pPr>
              <a:defRPr/>
            </a:pPr>
            <a:endParaRPr lang="en-US" sz="3200"/>
          </a:p>
          <a:p>
            <a:pPr>
              <a:defRPr/>
            </a:pPr>
            <a:r>
              <a:rPr lang="zh-CN" sz="3200"/>
              <a:t>求距离需要快速求</a:t>
            </a:r>
            <a:r>
              <a:rPr lang="en-US" sz="3200"/>
              <a:t>lca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solution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1527175" y="2224405"/>
            <a:ext cx="969137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2800"/>
              <a:t>结论：经过若干次操作，每个连通块内的机器人会走到一起，此时总能量最大</a:t>
            </a:r>
            <a:endParaRPr/>
          </a:p>
          <a:p>
            <a:pPr>
              <a:defRPr/>
            </a:pPr>
            <a:endParaRPr lang="zh-CN" sz="2800"/>
          </a:p>
          <a:p>
            <a:pPr>
              <a:defRPr/>
            </a:pPr>
            <a:endParaRPr lang="zh-CN" sz="2800"/>
          </a:p>
          <a:p>
            <a:pPr>
              <a:defRPr/>
            </a:pPr>
            <a:r>
              <a:rPr lang="zh-CN" sz="2800"/>
              <a:t>因此，只需统计每个连通块的机器人个数即可</a:t>
            </a:r>
            <a:endParaRPr/>
          </a:p>
          <a:p>
            <a:pPr>
              <a:defRPr/>
            </a:pPr>
            <a:endParaRPr lang="zh-CN" sz="2800"/>
          </a:p>
          <a:p>
            <a:pPr>
              <a:defRPr/>
            </a:pPr>
            <a:endParaRPr lang="zh-CN" sz="2800"/>
          </a:p>
          <a:p>
            <a:pPr>
              <a:defRPr/>
            </a:pPr>
            <a:r>
              <a:rPr lang="zh-CN" sz="2800"/>
              <a:t>并查集</a:t>
            </a:r>
            <a:r>
              <a:rPr lang="en-US" sz="2800"/>
              <a:t> / dfs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solution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pic>
        <p:nvPicPr>
          <p:cNvPr id="2" name="图片 1" descr="截屏2023-03-03 12.00.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08605" y="1165225"/>
            <a:ext cx="5990590" cy="56921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闲谈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pic>
        <p:nvPicPr>
          <p:cNvPr id="2" name="图片 1" descr="截屏2023-03-03 12.02.3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07945" y="1027430"/>
            <a:ext cx="6273800" cy="1778000"/>
          </a:xfrm>
          <a:prstGeom prst="rect">
            <a:avLst/>
          </a:prstGeom>
        </p:spPr>
      </p:pic>
      <p:pic>
        <p:nvPicPr>
          <p:cNvPr id="5" name="图片 4" descr="截屏2023-03-03 12.02.4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223260" y="2905760"/>
            <a:ext cx="5043805" cy="3791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第二题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拍照片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pic>
        <p:nvPicPr>
          <p:cNvPr id="2" name="图片 1" descr="截屏2023-03-03 14.12.5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66190" y="1661160"/>
            <a:ext cx="10563225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第二题</a:t>
            </a: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 </a:t>
            </a:r>
            <a:r>
              <a:rPr lang="zh-CN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拍照片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5" name="文本框 4"/>
          <p:cNvSpPr txBox="1"/>
          <p:nvPr/>
        </p:nvSpPr>
        <p:spPr bwMode="auto">
          <a:xfrm>
            <a:off x="1755775" y="2129790"/>
            <a:ext cx="7452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/>
              <a:t>100</a:t>
            </a:r>
            <a:r>
              <a:rPr lang="zh-CN" sz="3200"/>
              <a:t>分：</a:t>
            </a:r>
            <a:r>
              <a:rPr lang="en-US" sz="3200"/>
              <a:t>52 / 65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MH_Entry_3"/>
          <p:cNvSpPr/>
          <p:nvPr/>
        </p:nvSpPr>
        <p:spPr bwMode="auto">
          <a:xfrm>
            <a:off x="817880" y="565785"/>
            <a:ext cx="4387850" cy="46164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3600">
                <a:solidFill>
                  <a:schemeClr val="bg1"/>
                </a:solidFill>
                <a:latin typeface="黑体"/>
                <a:ea typeface="黑体"/>
                <a:cs typeface="Arial"/>
              </a:rPr>
              <a:t>n, m &lt;= 500</a:t>
            </a:r>
            <a:endParaRPr/>
          </a:p>
        </p:txBody>
      </p:sp>
      <p:sp>
        <p:nvSpPr>
          <p:cNvPr id="3" name="文本框 2"/>
          <p:cNvSpPr txBox="1"/>
          <p:nvPr/>
        </p:nvSpPr>
        <p:spPr bwMode="auto">
          <a:xfrm>
            <a:off x="991235" y="1165225"/>
            <a:ext cx="10539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	</a:t>
            </a:r>
            <a:endParaRPr/>
          </a:p>
        </p:txBody>
      </p:sp>
      <p:sp>
        <p:nvSpPr>
          <p:cNvPr id="6" name="文本框 5"/>
          <p:cNvSpPr txBox="1"/>
          <p:nvPr/>
        </p:nvSpPr>
        <p:spPr bwMode="auto">
          <a:xfrm>
            <a:off x="1527175" y="2224405"/>
            <a:ext cx="6497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/>
              <a:t>floyd</a:t>
            </a:r>
            <a:r>
              <a:rPr lang="zh-CN" sz="2800"/>
              <a:t>处理传递闭包</a:t>
            </a:r>
            <a:endParaRPr/>
          </a:p>
        </p:txBody>
      </p:sp>
      <p:pic>
        <p:nvPicPr>
          <p:cNvPr id="2" name="图片 1" descr="截屏2023-03-03 14.32.2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71650" y="3149600"/>
            <a:ext cx="8648700" cy="370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自定义 19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6C6B6"/>
      </a:accent2>
      <a:accent3>
        <a:srgbClr val="C1C8B8"/>
      </a:accent3>
      <a:accent4>
        <a:srgbClr val="CEC597"/>
      </a:accent4>
      <a:accent5>
        <a:srgbClr val="8AACA6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690</Words>
  <Application>Microsoft Office PowerPoint</Application>
  <DocSecurity>0</DocSecurity>
  <PresentationFormat>宽屏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黑体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subject/>
  <dc:creator>第一PPT</dc:creator>
  <cp:keywords>www.1ppt.com</cp:keywords>
  <dc:description>www.1ppt.com</dc:description>
  <cp:lastModifiedBy>Lang Lin</cp:lastModifiedBy>
  <cp:revision>1444</cp:revision>
  <dcterms:created xsi:type="dcterms:W3CDTF">2023-03-03T08:54:13Z</dcterms:created>
  <dcterms:modified xsi:type="dcterms:W3CDTF">2024-02-29T10:26:21Z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564BA0FD4384E80CC778E463D3F43ED7</vt:lpwstr>
  </property>
</Properties>
</file>